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5" r:id="rId9"/>
    <p:sldId id="267" r:id="rId10"/>
    <p:sldId id="270" r:id="rId11"/>
    <p:sldId id="271" r:id="rId12"/>
    <p:sldId id="273"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78943B-7204-4825-8E5B-34C9619130B1}">
          <p14:sldIdLst>
            <p14:sldId id="256"/>
            <p14:sldId id="257"/>
            <p14:sldId id="258"/>
            <p14:sldId id="259"/>
            <p14:sldId id="260"/>
            <p14:sldId id="262"/>
            <p14:sldId id="261"/>
            <p14:sldId id="265"/>
            <p14:sldId id="267"/>
            <p14:sldId id="270"/>
            <p14:sldId id="271"/>
            <p14:sldId id="273"/>
            <p14:sldId id="272"/>
          </p14:sldIdLst>
        </p14:section>
        <p14:section name="Untitled Section" id="{3A503444-C7F6-457B-9A31-0151E24485D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3" d="100"/>
          <a:sy n="73" d="100"/>
        </p:scale>
        <p:origin x="10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E8ED-D7A5-7C3E-68D9-8A3DD2B3DA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ECA73F-DB2E-16F4-6587-A696A224B1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E88D47-D59B-F325-A98F-4DCA1B3BA137}"/>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5" name="Footer Placeholder 4">
            <a:extLst>
              <a:ext uri="{FF2B5EF4-FFF2-40B4-BE49-F238E27FC236}">
                <a16:creationId xmlns:a16="http://schemas.microsoft.com/office/drawing/2014/main" id="{2F01668D-773A-11B0-EE4D-75E50B677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3695A2-CF79-96DF-2960-2F232F2033CF}"/>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420774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C338-9786-263E-29DD-48ACF8DFA5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3CA566-7C87-6A44-7005-BA554FB00F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A741A9-CDD0-3200-2CE5-8E02907A2D2D}"/>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5" name="Footer Placeholder 4">
            <a:extLst>
              <a:ext uri="{FF2B5EF4-FFF2-40B4-BE49-F238E27FC236}">
                <a16:creationId xmlns:a16="http://schemas.microsoft.com/office/drawing/2014/main" id="{0A779B36-16E3-19CE-5EFF-AD24F529D0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C050E2-2C1B-C8A2-2592-5ADC3D78F117}"/>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101413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CF1D5-7BEC-130B-DFA0-C94A95DD29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3BC005-618B-9564-6065-F50FA5567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F0F278-2D50-E3E7-4848-D731E499199F}"/>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5" name="Footer Placeholder 4">
            <a:extLst>
              <a:ext uri="{FF2B5EF4-FFF2-40B4-BE49-F238E27FC236}">
                <a16:creationId xmlns:a16="http://schemas.microsoft.com/office/drawing/2014/main" id="{B93A91D0-ACE6-1914-7473-DBE5D50751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E97331-AAF9-AC42-74F3-E7A87CA6526A}"/>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492527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1A2A-2B26-1187-9EB8-BED5168CFE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59F4DC-9386-1F75-0B23-EBEA96072C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0C2032-D910-ED29-FD03-5278BBC696C8}"/>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5" name="Footer Placeholder 4">
            <a:extLst>
              <a:ext uri="{FF2B5EF4-FFF2-40B4-BE49-F238E27FC236}">
                <a16:creationId xmlns:a16="http://schemas.microsoft.com/office/drawing/2014/main" id="{784B64C4-A2AA-EF48-F621-624CA73C5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A13831-9E26-9684-6E24-9BD0D5C88D29}"/>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1346885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C930-10E7-E8D5-7DA4-F23227E134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00B92D-9004-FD26-8D6B-2F46367FDE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11E90F-B84B-E814-97A6-E3DA0665425B}"/>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5" name="Footer Placeholder 4">
            <a:extLst>
              <a:ext uri="{FF2B5EF4-FFF2-40B4-BE49-F238E27FC236}">
                <a16:creationId xmlns:a16="http://schemas.microsoft.com/office/drawing/2014/main" id="{ED7949DC-2679-DF54-391A-E12C2D494C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E4B29B-6C5F-4661-CF91-AF0557BAA285}"/>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401672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2868-7CC2-6068-9A17-A06454BB1E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4D6C51-9F40-8B1C-E8FE-56EDC346D6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1E7ED9-2819-E763-2F9B-89A28486B5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3AB480-3428-C2DE-A2DD-0708CEDE2F4A}"/>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6" name="Footer Placeholder 5">
            <a:extLst>
              <a:ext uri="{FF2B5EF4-FFF2-40B4-BE49-F238E27FC236}">
                <a16:creationId xmlns:a16="http://schemas.microsoft.com/office/drawing/2014/main" id="{9E7FA268-6197-D333-B932-632C17031B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06FBC3-507F-DDE8-B797-3A3BAFCAC60F}"/>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203819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5F37-A3D8-2C24-51F4-95EE898BDF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C0BF63-717E-6916-8CF1-4DA4A833EE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9A2941-692D-83D6-24A3-1630AE73DF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D24047-6793-81E9-B4D9-2750F05C3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B1610F-7BA0-8A3F-D040-FCE2AF5BA9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950839B-A4C6-3A97-1D97-26A4F490239A}"/>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8" name="Footer Placeholder 7">
            <a:extLst>
              <a:ext uri="{FF2B5EF4-FFF2-40B4-BE49-F238E27FC236}">
                <a16:creationId xmlns:a16="http://schemas.microsoft.com/office/drawing/2014/main" id="{E22A8D43-5556-410F-EBD6-A5BFD65B5EB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947BB6F-46E9-2001-BF8B-4B74DF67A705}"/>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1359988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73936-74E9-4966-8785-F710AC62D6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8FAEFF-CA46-B465-8CE4-FCDF74CCF7D3}"/>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4" name="Footer Placeholder 3">
            <a:extLst>
              <a:ext uri="{FF2B5EF4-FFF2-40B4-BE49-F238E27FC236}">
                <a16:creationId xmlns:a16="http://schemas.microsoft.com/office/drawing/2014/main" id="{55B37650-AF83-F092-0C53-03B2661C8F5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8070EE5-DD39-0E5C-1E38-205D5FF37138}"/>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2791602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A0F4F2-DDDD-79CA-15A6-229594BD74E8}"/>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3" name="Footer Placeholder 2">
            <a:extLst>
              <a:ext uri="{FF2B5EF4-FFF2-40B4-BE49-F238E27FC236}">
                <a16:creationId xmlns:a16="http://schemas.microsoft.com/office/drawing/2014/main" id="{CEF9B4E9-6B1E-5AD9-F14E-936BDA6C2B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E8D1ECE-8E0C-0DAE-437D-7D5490D37885}"/>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1967347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9E1A-F296-F1FF-C7C9-D4D29B5DE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5E0993-02CB-C8EF-245F-4617756D03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4F533D4-962F-A9DD-264E-DB606005F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A5C805-F4E1-26A4-0247-69437003FA1F}"/>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6" name="Footer Placeholder 5">
            <a:extLst>
              <a:ext uri="{FF2B5EF4-FFF2-40B4-BE49-F238E27FC236}">
                <a16:creationId xmlns:a16="http://schemas.microsoft.com/office/drawing/2014/main" id="{D0C92F54-67E5-1B5D-B983-F9D47AC37C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EB5494-3F8D-A1C4-840A-FB6BE0695297}"/>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560242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32E71-3A60-F173-0F61-1BC7AFFD07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02C60B-B942-0414-F48F-B71E35211A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B4E6094-37E2-13F6-5A7A-8BBBFFB1D7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18BB22-7B46-E188-82D5-16543DBC0D85}"/>
              </a:ext>
            </a:extLst>
          </p:cNvPr>
          <p:cNvSpPr>
            <a:spLocks noGrp="1"/>
          </p:cNvSpPr>
          <p:nvPr>
            <p:ph type="dt" sz="half" idx="10"/>
          </p:nvPr>
        </p:nvSpPr>
        <p:spPr/>
        <p:txBody>
          <a:bodyPr/>
          <a:lstStyle/>
          <a:p>
            <a:fld id="{2FB50BE3-6A5B-4193-9E2C-D78F2F1E0015}" type="datetimeFigureOut">
              <a:rPr lang="en-IN" smtClean="0"/>
              <a:t>02-02-2026</a:t>
            </a:fld>
            <a:endParaRPr lang="en-IN"/>
          </a:p>
        </p:txBody>
      </p:sp>
      <p:sp>
        <p:nvSpPr>
          <p:cNvPr id="6" name="Footer Placeholder 5">
            <a:extLst>
              <a:ext uri="{FF2B5EF4-FFF2-40B4-BE49-F238E27FC236}">
                <a16:creationId xmlns:a16="http://schemas.microsoft.com/office/drawing/2014/main" id="{2E184963-80C8-2A1C-1D2B-5993986610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6BAC8F-C757-A7E2-0CFD-09842631F435}"/>
              </a:ext>
            </a:extLst>
          </p:cNvPr>
          <p:cNvSpPr>
            <a:spLocks noGrp="1"/>
          </p:cNvSpPr>
          <p:nvPr>
            <p:ph type="sldNum" sz="quarter" idx="12"/>
          </p:nvPr>
        </p:nvSpPr>
        <p:spPr/>
        <p:txBody>
          <a:bodyPr/>
          <a:lstStyle/>
          <a:p>
            <a:fld id="{B57C7564-A793-4B13-A5DA-C6333D5810B2}" type="slidenum">
              <a:rPr lang="en-IN" smtClean="0"/>
              <a:t>‹#›</a:t>
            </a:fld>
            <a:endParaRPr lang="en-IN"/>
          </a:p>
        </p:txBody>
      </p:sp>
    </p:spTree>
    <p:extLst>
      <p:ext uri="{BB962C8B-B14F-4D97-AF65-F5344CB8AC3E}">
        <p14:creationId xmlns:p14="http://schemas.microsoft.com/office/powerpoint/2010/main" val="1801927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7999B5-7AC0-AB9C-728B-1A7DAAA4B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808A67-771D-0FE8-4A29-A14BEE3BA5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942A7E-528C-3BA0-B9A3-8B71777B0B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B50BE3-6A5B-4193-9E2C-D78F2F1E0015}" type="datetimeFigureOut">
              <a:rPr lang="en-IN" smtClean="0"/>
              <a:t>02-02-2026</a:t>
            </a:fld>
            <a:endParaRPr lang="en-IN"/>
          </a:p>
        </p:txBody>
      </p:sp>
      <p:sp>
        <p:nvSpPr>
          <p:cNvPr id="5" name="Footer Placeholder 4">
            <a:extLst>
              <a:ext uri="{FF2B5EF4-FFF2-40B4-BE49-F238E27FC236}">
                <a16:creationId xmlns:a16="http://schemas.microsoft.com/office/drawing/2014/main" id="{FE0CB3E0-12C7-6521-9767-82BC6AD0D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822B851-016B-CD97-B381-AF836E66F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7C7564-A793-4B13-A5DA-C6333D5810B2}" type="slidenum">
              <a:rPr lang="en-IN" smtClean="0"/>
              <a:t>‹#›</a:t>
            </a:fld>
            <a:endParaRPr lang="en-IN"/>
          </a:p>
        </p:txBody>
      </p:sp>
    </p:spTree>
    <p:extLst>
      <p:ext uri="{BB962C8B-B14F-4D97-AF65-F5344CB8AC3E}">
        <p14:creationId xmlns:p14="http://schemas.microsoft.com/office/powerpoint/2010/main" val="1904961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kaggle.com/datasets/prince7489/gaming-hours-vs-academic-and-work-performance" TargetMode="External"/><Relationship Id="rId1" Type="http://schemas.openxmlformats.org/officeDocument/2006/relationships/slideLayout" Target="../slideLayouts/slideLayout2.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1C09-7196-B6E9-4B0E-26B74B6980D3}"/>
              </a:ext>
            </a:extLst>
          </p:cNvPr>
          <p:cNvSpPr>
            <a:spLocks noGrp="1"/>
          </p:cNvSpPr>
          <p:nvPr>
            <p:ph type="ctrTitle"/>
          </p:nvPr>
        </p:nvSpPr>
        <p:spPr>
          <a:xfrm>
            <a:off x="1524000" y="2404625"/>
            <a:ext cx="9144000" cy="238760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US" b="1" dirty="0">
                <a:latin typeface="Bahnschrift SemiBold" panose="020B0502040204020203" pitchFamily="34" charset="0"/>
              </a:rPr>
              <a:t>Game Time vs Productivity: Analyzing the Impact of Gaming Habits on Performance</a:t>
            </a:r>
            <a:br>
              <a:rPr lang="en-US" b="1" dirty="0">
                <a:latin typeface="Bahnschrift SemiBold" panose="020B0502040204020203" pitchFamily="34" charset="0"/>
              </a:rPr>
            </a:br>
            <a:r>
              <a:rPr lang="en-US" b="1" dirty="0">
                <a:latin typeface="Bahnschrift SemiBold" panose="020B0502040204020203" pitchFamily="34" charset="0"/>
              </a:rPr>
              <a:t>-</a:t>
            </a:r>
            <a:r>
              <a:rPr lang="en-US" sz="4400" b="1" dirty="0">
                <a:latin typeface="Bahnschrift SemiBold" panose="020B0502040204020203" pitchFamily="34" charset="0"/>
              </a:rPr>
              <a:t>Tableau Project</a:t>
            </a:r>
            <a:endParaRPr lang="en-IN" sz="4400" b="1" dirty="0">
              <a:latin typeface="Bahnschrift SemiBold" panose="020B0502040204020203" pitchFamily="34" charset="0"/>
            </a:endParaRPr>
          </a:p>
        </p:txBody>
      </p:sp>
      <p:sp>
        <p:nvSpPr>
          <p:cNvPr id="3" name="Subtitle 2">
            <a:extLst>
              <a:ext uri="{FF2B5EF4-FFF2-40B4-BE49-F238E27FC236}">
                <a16:creationId xmlns:a16="http://schemas.microsoft.com/office/drawing/2014/main" id="{31832264-BB2A-36A0-E886-528C04798CA4}"/>
              </a:ext>
            </a:extLst>
          </p:cNvPr>
          <p:cNvSpPr>
            <a:spLocks noGrp="1"/>
          </p:cNvSpPr>
          <p:nvPr>
            <p:ph type="subTitle" idx="1"/>
          </p:nvPr>
        </p:nvSpPr>
        <p:spPr>
          <a:xfrm>
            <a:off x="9580179" y="5315224"/>
            <a:ext cx="2175641" cy="1012003"/>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IN" dirty="0">
                <a:latin typeface="Bahnschrift SemiBold" panose="020B0502040204020203" pitchFamily="34" charset="0"/>
              </a:rPr>
              <a:t>Libin Shibhu</a:t>
            </a:r>
          </a:p>
          <a:p>
            <a:r>
              <a:rPr lang="en-IN" dirty="0">
                <a:latin typeface="Bahnschrift SemiBold" panose="020B0502040204020203" pitchFamily="34" charset="0"/>
              </a:rPr>
              <a:t>Data Analytics</a:t>
            </a:r>
          </a:p>
        </p:txBody>
      </p:sp>
      <p:pic>
        <p:nvPicPr>
          <p:cNvPr id="5" name="Picture 4">
            <a:extLst>
              <a:ext uri="{FF2B5EF4-FFF2-40B4-BE49-F238E27FC236}">
                <a16:creationId xmlns:a16="http://schemas.microsoft.com/office/drawing/2014/main" id="{6C806E55-CEC0-6A5E-E5C4-1F52FC035A30}"/>
              </a:ext>
            </a:extLst>
          </p:cNvPr>
          <p:cNvPicPr>
            <a:picLocks noChangeAspect="1"/>
          </p:cNvPicPr>
          <p:nvPr/>
        </p:nvPicPr>
        <p:blipFill>
          <a:blip r:embed="rId2">
            <a:alphaModFix amt="50000"/>
            <a:duotone>
              <a:schemeClr val="accent2">
                <a:shade val="45000"/>
                <a:satMod val="135000"/>
              </a:schemeClr>
              <a:prstClr val="white"/>
            </a:duotone>
            <a:extLst>
              <a:ext uri="{BEBA8EAE-BF5A-486C-A8C5-ECC9F3942E4B}">
                <a14:imgProps xmlns:a14="http://schemas.microsoft.com/office/drawing/2010/main">
                  <a14:imgLayer r:embed="rId3">
                    <a14:imgEffect>
                      <a14:artisticTexturiz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1020"/>
            <a:ext cx="12192000" cy="6858000"/>
          </a:xfrm>
          <a:prstGeom prst="rect">
            <a:avLst/>
          </a:prstGeom>
          <a:ln>
            <a:noFill/>
          </a:ln>
          <a:effectLst>
            <a:softEdge rad="112500"/>
          </a:effectLst>
        </p:spPr>
      </p:pic>
    </p:spTree>
    <p:extLst>
      <p:ext uri="{BB962C8B-B14F-4D97-AF65-F5344CB8AC3E}">
        <p14:creationId xmlns:p14="http://schemas.microsoft.com/office/powerpoint/2010/main" val="1321905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642C-91B0-2DC5-47A9-3CFEC3C9DAB8}"/>
              </a:ext>
            </a:extLst>
          </p:cNvPr>
          <p:cNvSpPr>
            <a:spLocks noGrp="1"/>
          </p:cNvSpPr>
          <p:nvPr>
            <p:ph type="title"/>
          </p:nvPr>
        </p:nvSpPr>
        <p:spPr>
          <a:xfrm>
            <a:off x="0" y="1543761"/>
            <a:ext cx="10515600" cy="1325563"/>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marL="571500" indent="-571500">
              <a:buFont typeface="Arial" panose="020B0604020202020204" pitchFamily="34" charset="0"/>
              <a:buChar char="•"/>
            </a:pPr>
            <a:r>
              <a:rPr lang="en-US" sz="3600" b="1" u="sng" dirty="0"/>
              <a:t>Optimal Gaming Behaviors for Healthy Performance</a:t>
            </a:r>
            <a:endParaRPr lang="en-IN" sz="3600" b="1" u="sng" dirty="0"/>
          </a:p>
        </p:txBody>
      </p:sp>
      <p:sp>
        <p:nvSpPr>
          <p:cNvPr id="3" name="Content Placeholder 2">
            <a:extLst>
              <a:ext uri="{FF2B5EF4-FFF2-40B4-BE49-F238E27FC236}">
                <a16:creationId xmlns:a16="http://schemas.microsoft.com/office/drawing/2014/main" id="{05378051-C2EE-D87C-286E-C538D9A7F327}"/>
              </a:ext>
            </a:extLst>
          </p:cNvPr>
          <p:cNvSpPr>
            <a:spLocks noGrp="1"/>
          </p:cNvSpPr>
          <p:nvPr>
            <p:ph idx="1"/>
          </p:nvPr>
        </p:nvSpPr>
        <p:spPr>
          <a:xfrm>
            <a:off x="0" y="3247698"/>
            <a:ext cx="10515600" cy="1870842"/>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marL="0" indent="0" algn="just">
              <a:buNone/>
            </a:pPr>
            <a:r>
              <a:rPr lang="en-US" b="1" dirty="0">
                <a:effectLst>
                  <a:outerShdw blurRad="38100" dist="38100" dir="2700000" algn="tl">
                    <a:srgbClr val="000000">
                      <a:alpha val="43137"/>
                    </a:srgbClr>
                  </a:outerShdw>
                </a:effectLst>
              </a:rPr>
              <a:t>Balanced gaming habits support healthier performance outcomes across productivity, focus, stress, and sleep indicators.</a:t>
            </a:r>
            <a:endParaRPr lang="en-IN"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F62240C8-9AA1-2DAA-64F8-14EBB0666CE9}"/>
              </a:ext>
            </a:extLst>
          </p:cNvPr>
          <p:cNvPicPr>
            <a:picLocks noChangeAspect="1"/>
          </p:cNvPicPr>
          <p:nvPr/>
        </p:nvPicPr>
        <p:blipFill>
          <a:blip r:embed="rId2">
            <a:alphaModFix amt="50000"/>
            <a:duotone>
              <a:schemeClr val="accent2">
                <a:shade val="45000"/>
                <a:satMod val="135000"/>
              </a:schemeClr>
              <a:prstClr val="white"/>
            </a:duotone>
            <a:extLst>
              <a:ext uri="{BEBA8EAE-BF5A-486C-A8C5-ECC9F3942E4B}">
                <a14:imgProps xmlns:a14="http://schemas.microsoft.com/office/drawing/2010/main">
                  <a14:imgLayer r:embed="rId3">
                    <a14:imgEffect>
                      <a14:artisticTexturizer/>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374396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FA4EC-8452-91A3-7116-8E6AFAEF139E}"/>
              </a:ext>
            </a:extLst>
          </p:cNvPr>
          <p:cNvSpPr>
            <a:spLocks noGrp="1"/>
          </p:cNvSpPr>
          <p:nvPr>
            <p:ph type="title"/>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b="1" u="sng" dirty="0"/>
              <a:t>Suggestions</a:t>
            </a:r>
          </a:p>
        </p:txBody>
      </p:sp>
      <p:sp>
        <p:nvSpPr>
          <p:cNvPr id="3" name="Content Placeholder 2">
            <a:extLst>
              <a:ext uri="{FF2B5EF4-FFF2-40B4-BE49-F238E27FC236}">
                <a16:creationId xmlns:a16="http://schemas.microsoft.com/office/drawing/2014/main" id="{49B6626A-AE80-D95A-07A4-649F9F4030CA}"/>
              </a:ext>
            </a:extLst>
          </p:cNvPr>
          <p:cNvSpPr>
            <a:spLocks noGrp="1"/>
          </p:cNvSpPr>
          <p:nvPr>
            <p:ph idx="1"/>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b="1" dirty="0"/>
              <a:t>Promote Balanced Gaming Habits</a:t>
            </a:r>
          </a:p>
          <a:p>
            <a:r>
              <a:rPr lang="en-IN" b="1" dirty="0"/>
              <a:t>Limit Prolonged Gaming Sessions</a:t>
            </a:r>
          </a:p>
          <a:p>
            <a:r>
              <a:rPr lang="en-US" b="1" dirty="0"/>
              <a:t>Prioritize Focus and Productivity Over Gaming Duration</a:t>
            </a:r>
          </a:p>
          <a:p>
            <a:r>
              <a:rPr lang="en-IN" b="1" dirty="0"/>
              <a:t>Maintain Healthy Sleep Patterns</a:t>
            </a:r>
          </a:p>
          <a:p>
            <a:r>
              <a:rPr lang="en-US" b="1" dirty="0"/>
              <a:t>Use Data-Driven Insights for Personal Optimization</a:t>
            </a:r>
            <a:endParaRPr lang="en-IN" b="1" dirty="0"/>
          </a:p>
        </p:txBody>
      </p:sp>
      <p:pic>
        <p:nvPicPr>
          <p:cNvPr id="5" name="Picture 4">
            <a:extLst>
              <a:ext uri="{FF2B5EF4-FFF2-40B4-BE49-F238E27FC236}">
                <a16:creationId xmlns:a16="http://schemas.microsoft.com/office/drawing/2014/main" id="{90D7D07C-C42A-E211-0A66-FB120B01A0F3}"/>
              </a:ext>
            </a:extLst>
          </p:cNvPr>
          <p:cNvPicPr>
            <a:picLocks noChangeAspect="1"/>
          </p:cNvPicPr>
          <p:nvPr/>
        </p:nvPicPr>
        <p:blipFill>
          <a:blip r:embed="rId2">
            <a:alphaModFix amt="50000"/>
            <a:duotone>
              <a:schemeClr val="accent2">
                <a:shade val="45000"/>
                <a:satMod val="135000"/>
              </a:schemeClr>
              <a:prstClr val="white"/>
            </a:duotone>
            <a:extLst>
              <a:ext uri="{BEBA8EAE-BF5A-486C-A8C5-ECC9F3942E4B}">
                <a14:imgProps xmlns:a14="http://schemas.microsoft.com/office/drawing/2010/main">
                  <a14:imgLayer r:embed="rId3">
                    <a14:imgEffect>
                      <a14:artisticTexturiz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3239588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08C0-3A27-FF79-19E1-6EE21651F59E}"/>
              </a:ext>
            </a:extLst>
          </p:cNvPr>
          <p:cNvSpPr>
            <a:spLocks noGrp="1"/>
          </p:cNvSpPr>
          <p:nvPr>
            <p:ph type="title"/>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b="1" u="sng" dirty="0"/>
              <a:t>Reference</a:t>
            </a:r>
          </a:p>
        </p:txBody>
      </p:sp>
      <p:sp>
        <p:nvSpPr>
          <p:cNvPr id="3" name="Content Placeholder 2">
            <a:extLst>
              <a:ext uri="{FF2B5EF4-FFF2-40B4-BE49-F238E27FC236}">
                <a16:creationId xmlns:a16="http://schemas.microsoft.com/office/drawing/2014/main" id="{F1FE0B9D-1A7F-3B77-59AA-5C5275BEBD34}"/>
              </a:ext>
            </a:extLst>
          </p:cNvPr>
          <p:cNvSpPr>
            <a:spLocks noGrp="1"/>
          </p:cNvSpPr>
          <p:nvPr>
            <p:ph idx="1"/>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dirty="0">
                <a:hlinkClick r:id="rId2"/>
              </a:rPr>
              <a:t>https://www.kaggle.com/datasets/prince7489/gaming-hours-vs-academic-and-work-performance</a:t>
            </a:r>
            <a:endParaRPr lang="en-IN" b="1" dirty="0"/>
          </a:p>
          <a:p>
            <a:r>
              <a:rPr lang="en-IN" b="1" dirty="0"/>
              <a:t>TABLEAU PUBLIC</a:t>
            </a:r>
          </a:p>
        </p:txBody>
      </p:sp>
      <p:pic>
        <p:nvPicPr>
          <p:cNvPr id="9" name="Picture 8">
            <a:extLst>
              <a:ext uri="{FF2B5EF4-FFF2-40B4-BE49-F238E27FC236}">
                <a16:creationId xmlns:a16="http://schemas.microsoft.com/office/drawing/2014/main" id="{71E0DEA5-C52D-95CC-946D-99A2A5B8527F}"/>
              </a:ext>
            </a:extLst>
          </p:cNvPr>
          <p:cNvPicPr>
            <a:picLocks noChangeAspect="1"/>
          </p:cNvPicPr>
          <p:nvPr/>
        </p:nvPicPr>
        <p:blipFill>
          <a:blip r:embed="rId3">
            <a:alphaModFix amt="50000"/>
            <a:duotone>
              <a:schemeClr val="accent2">
                <a:shade val="45000"/>
                <a:satMod val="135000"/>
              </a:schemeClr>
              <a:prstClr val="white"/>
            </a:duotone>
            <a:extLst>
              <a:ext uri="{BEBA8EAE-BF5A-486C-A8C5-ECC9F3942E4B}">
                <a14:imgProps xmlns:a14="http://schemas.microsoft.com/office/drawing/2010/main">
                  <a14:imgLayer r:embed="rId4">
                    <a14:imgEffect>
                      <a14:artisticTexturizer/>
                    </a14:imgEffect>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37327"/>
            <a:ext cx="12192000" cy="6783345"/>
          </a:xfrm>
          <a:prstGeom prst="rect">
            <a:avLst/>
          </a:prstGeom>
          <a:ln>
            <a:noFill/>
          </a:ln>
          <a:effectLst>
            <a:softEdge rad="112500"/>
          </a:effectLst>
        </p:spPr>
      </p:pic>
    </p:spTree>
    <p:extLst>
      <p:ext uri="{BB962C8B-B14F-4D97-AF65-F5344CB8AC3E}">
        <p14:creationId xmlns:p14="http://schemas.microsoft.com/office/powerpoint/2010/main" val="701451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43398-4584-7B61-1D2D-37CE6D786D10}"/>
              </a:ext>
            </a:extLst>
          </p:cNvPr>
          <p:cNvSpPr>
            <a:spLocks noGrp="1"/>
          </p:cNvSpPr>
          <p:nvPr>
            <p:ph type="title"/>
          </p:nvPr>
        </p:nvSpPr>
        <p:spPr>
          <a:xfrm>
            <a:off x="3005958" y="2208815"/>
            <a:ext cx="6936828" cy="1220185"/>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Autofit/>
          </a:bodyPr>
          <a:lstStyle/>
          <a:p>
            <a:r>
              <a:rPr lang="en-IN" sz="10000" b="1" dirty="0"/>
              <a:t>Thank You</a:t>
            </a:r>
          </a:p>
        </p:txBody>
      </p:sp>
      <p:pic>
        <p:nvPicPr>
          <p:cNvPr id="5" name="Picture 4">
            <a:extLst>
              <a:ext uri="{FF2B5EF4-FFF2-40B4-BE49-F238E27FC236}">
                <a16:creationId xmlns:a16="http://schemas.microsoft.com/office/drawing/2014/main" id="{03DDAFD6-DBD8-D35A-2090-6E9D2951FBC3}"/>
              </a:ext>
            </a:extLst>
          </p:cNvPr>
          <p:cNvPicPr>
            <a:picLocks noChangeAspect="1"/>
          </p:cNvPicPr>
          <p:nvPr/>
        </p:nvPicPr>
        <p:blipFill>
          <a:blip r:embed="rId2">
            <a:alphaModFix amt="50000"/>
            <a:duotone>
              <a:schemeClr val="accent2">
                <a:shade val="45000"/>
                <a:satMod val="135000"/>
              </a:schemeClr>
              <a:prstClr val="white"/>
            </a:duotone>
            <a:extLst>
              <a:ext uri="{BEBA8EAE-BF5A-486C-A8C5-ECC9F3942E4B}">
                <a14:imgProps xmlns:a14="http://schemas.microsoft.com/office/drawing/2010/main">
                  <a14:imgLayer r:embed="rId3">
                    <a14:imgEffect>
                      <a14:artisticTexturiz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118808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E3E2-1D00-3F82-C587-7718011C9F09}"/>
              </a:ext>
            </a:extLst>
          </p:cNvPr>
          <p:cNvSpPr>
            <a:spLocks noGrp="1"/>
          </p:cNvSpPr>
          <p:nvPr>
            <p:ph type="title"/>
          </p:nvPr>
        </p:nvSpPr>
        <p:spPr>
          <a:xfrm>
            <a:off x="922282" y="378234"/>
            <a:ext cx="4185745" cy="717441"/>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IN" sz="5400" b="1" u="sng" dirty="0">
                <a:latin typeface="Bahnschrift SemiBold" panose="020B0502040204020203" pitchFamily="34" charset="0"/>
              </a:rPr>
              <a:t>Introduction</a:t>
            </a:r>
          </a:p>
        </p:txBody>
      </p:sp>
      <p:sp>
        <p:nvSpPr>
          <p:cNvPr id="3" name="Content Placeholder 2">
            <a:extLst>
              <a:ext uri="{FF2B5EF4-FFF2-40B4-BE49-F238E27FC236}">
                <a16:creationId xmlns:a16="http://schemas.microsoft.com/office/drawing/2014/main" id="{5E6CFB6C-0E86-CB15-88E9-8AFC90A6282D}"/>
              </a:ext>
            </a:extLst>
          </p:cNvPr>
          <p:cNvSpPr>
            <a:spLocks noGrp="1"/>
          </p:cNvSpPr>
          <p:nvPr>
            <p:ph idx="1"/>
          </p:nvPr>
        </p:nvSpPr>
        <p:spPr>
          <a:xfrm>
            <a:off x="922282" y="1095675"/>
            <a:ext cx="10515600" cy="5384091"/>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algn="just"/>
            <a:r>
              <a:rPr lang="en-US" b="1" dirty="0"/>
              <a:t>This project analyzes the relationship between daily and weekly gaming habits and their impact on academic and workplace performance. Using behavioral data such as gaming duration, preferred gaming time, sleep hours, stress levels, focus levels, and productivity scores, the study aims to identify patterns and correlations that explain how gaming behavior affects performance outcomes.</a:t>
            </a:r>
          </a:p>
          <a:p>
            <a:pPr algn="just"/>
            <a:r>
              <a:rPr lang="en-US" b="1" dirty="0"/>
              <a:t>Through interactive Tableau dashboards and visual analytics, this project provides insights into whether gaming has a positive, negative, or neutral effect on productivity. The findings can help students, professionals, and decision-makers better understand healthy gaming habits and their role in maintaining optimal performance.</a:t>
            </a:r>
            <a:endParaRPr lang="en-IN" b="1" dirty="0"/>
          </a:p>
        </p:txBody>
      </p:sp>
      <p:pic>
        <p:nvPicPr>
          <p:cNvPr id="5" name="Picture 4">
            <a:extLst>
              <a:ext uri="{FF2B5EF4-FFF2-40B4-BE49-F238E27FC236}">
                <a16:creationId xmlns:a16="http://schemas.microsoft.com/office/drawing/2014/main" id="{9A76AC92-A2F7-3844-C8E6-30613DEF4C31}"/>
              </a:ext>
            </a:extLst>
          </p:cNvPr>
          <p:cNvPicPr>
            <a:picLocks noChangeAspect="1"/>
          </p:cNvPicPr>
          <p:nvPr/>
        </p:nvPicPr>
        <p:blipFill>
          <a:blip r:embed="rId2">
            <a:duotone>
              <a:schemeClr val="accent2">
                <a:shade val="45000"/>
                <a:satMod val="135000"/>
              </a:schemeClr>
              <a:prstClr val="white"/>
            </a:duotone>
            <a:alphaModFix amt="50000"/>
            <a:extLst>
              <a:ext uri="{BEBA8EAE-BF5A-486C-A8C5-ECC9F3942E4B}">
                <a14:imgProps xmlns:a14="http://schemas.microsoft.com/office/drawing/2010/main">
                  <a14:imgLayer r:embed="rId3">
                    <a14:imgEffect>
                      <a14:artisticCrisscrossEtching/>
                    </a14:imgEffect>
                    <a14:imgEffect>
                      <a14:sharpenSoften amount="50000"/>
                    </a14:imgEffect>
                    <a14:imgEffect>
                      <a14:colorTemperature colorTemp="72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3870110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285A-3001-36C3-6100-6D9D27B5F13D}"/>
              </a:ext>
            </a:extLst>
          </p:cNvPr>
          <p:cNvSpPr>
            <a:spLocks noGrp="1"/>
          </p:cNvSpPr>
          <p:nvPr>
            <p:ph type="title"/>
          </p:nvPr>
        </p:nvSpPr>
        <p:spPr>
          <a:xfrm>
            <a:off x="838200" y="726034"/>
            <a:ext cx="10515600" cy="1325563"/>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IN" sz="4800" b="1" u="sng" dirty="0">
                <a:latin typeface="Bahnschrift SemiBold" panose="020B0502040204020203" pitchFamily="34" charset="0"/>
              </a:rPr>
              <a:t>Objectives</a:t>
            </a:r>
          </a:p>
        </p:txBody>
      </p:sp>
      <p:sp>
        <p:nvSpPr>
          <p:cNvPr id="3" name="Content Placeholder 2">
            <a:extLst>
              <a:ext uri="{FF2B5EF4-FFF2-40B4-BE49-F238E27FC236}">
                <a16:creationId xmlns:a16="http://schemas.microsoft.com/office/drawing/2014/main" id="{67A99968-A6AA-A3CA-AA41-EA4AEA02CB4E}"/>
              </a:ext>
            </a:extLst>
          </p:cNvPr>
          <p:cNvSpPr>
            <a:spLocks noGrp="1"/>
          </p:cNvSpPr>
          <p:nvPr>
            <p:ph idx="1"/>
          </p:nvPr>
        </p:nvSpPr>
        <p:spPr>
          <a:xfrm>
            <a:off x="838200" y="2051597"/>
            <a:ext cx="10515600" cy="4806403"/>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just"/>
            <a:r>
              <a:rPr lang="en-US" sz="3000" b="1" dirty="0"/>
              <a:t>To analyze the relationship between gaming duration and productivity levels.</a:t>
            </a:r>
          </a:p>
          <a:p>
            <a:pPr algn="just"/>
            <a:r>
              <a:rPr lang="en-US" sz="3000" b="1" dirty="0"/>
              <a:t>To evaluate the effect of gaming habits on sleep patterns.</a:t>
            </a:r>
          </a:p>
          <a:p>
            <a:pPr algn="just"/>
            <a:r>
              <a:rPr lang="en-US" sz="3000" b="1" dirty="0"/>
              <a:t>To assess the impact of gaming on stress and focus levels.</a:t>
            </a:r>
          </a:p>
          <a:p>
            <a:pPr algn="just"/>
            <a:r>
              <a:rPr lang="en-US" sz="3000" b="1" dirty="0"/>
              <a:t>To compare multiple performance indicators (productivity, focus level, and sleep duration) across different gaming patterns.</a:t>
            </a:r>
          </a:p>
          <a:p>
            <a:pPr algn="just"/>
            <a:r>
              <a:rPr lang="en-US" sz="3000" b="1" dirty="0"/>
              <a:t>To identify optimal gaming behaviors that support healthy performance.</a:t>
            </a:r>
          </a:p>
          <a:p>
            <a:pPr marL="0" indent="0">
              <a:buNone/>
            </a:pPr>
            <a:endParaRPr lang="en-IN" dirty="0"/>
          </a:p>
        </p:txBody>
      </p:sp>
      <p:pic>
        <p:nvPicPr>
          <p:cNvPr id="8" name="Picture 7">
            <a:extLst>
              <a:ext uri="{FF2B5EF4-FFF2-40B4-BE49-F238E27FC236}">
                <a16:creationId xmlns:a16="http://schemas.microsoft.com/office/drawing/2014/main" id="{EFD40685-7EA6-9620-232D-7B2A67C281DE}"/>
              </a:ext>
            </a:extLst>
          </p:cNvPr>
          <p:cNvPicPr>
            <a:picLocks noChangeAspect="1"/>
          </p:cNvPicPr>
          <p:nvPr/>
        </p:nvPicPr>
        <p:blipFill>
          <a:blip r:embed="rId2">
            <a:duotone>
              <a:schemeClr val="accent2">
                <a:shade val="45000"/>
                <a:satMod val="135000"/>
              </a:schemeClr>
              <a:prstClr val="white"/>
            </a:duotone>
            <a:alphaModFix amt="50000"/>
            <a:extLst>
              <a:ext uri="{BEBA8EAE-BF5A-486C-A8C5-ECC9F3942E4B}">
                <a14:imgProps xmlns:a14="http://schemas.microsoft.com/office/drawing/2010/main">
                  <a14:imgLayer r:embed="rId3">
                    <a14:imgEffect>
                      <a14:artisticTexturizer/>
                    </a14:imgEffect>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498732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5A63-AD0C-6D28-D1B0-E0D56AFCAE8E}"/>
              </a:ext>
            </a:extLst>
          </p:cNvPr>
          <p:cNvSpPr>
            <a:spLocks noGrp="1"/>
          </p:cNvSpPr>
          <p:nvPr>
            <p:ph type="title"/>
          </p:nvPr>
        </p:nvSpPr>
        <p:spPr>
          <a:xfrm>
            <a:off x="260131" y="102367"/>
            <a:ext cx="1957552" cy="633358"/>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IN" b="1" u="sng" dirty="0">
                <a:latin typeface="Bahnschrift SemiBold" panose="020B0502040204020203" pitchFamily="34" charset="0"/>
              </a:rPr>
              <a:t>Dataset</a:t>
            </a:r>
          </a:p>
        </p:txBody>
      </p:sp>
      <p:pic>
        <p:nvPicPr>
          <p:cNvPr id="4" name="Picture 3">
            <a:extLst>
              <a:ext uri="{FF2B5EF4-FFF2-40B4-BE49-F238E27FC236}">
                <a16:creationId xmlns:a16="http://schemas.microsoft.com/office/drawing/2014/main" id="{BC1EADEB-2727-7E8F-8961-E2C52C68EA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735724"/>
            <a:ext cx="12192000" cy="6122275"/>
          </a:xfrm>
          <a:prstGeom prst="rect">
            <a:avLst/>
          </a:prstGeom>
        </p:spPr>
      </p:pic>
      <p:pic>
        <p:nvPicPr>
          <p:cNvPr id="10" name="Picture 9">
            <a:extLst>
              <a:ext uri="{FF2B5EF4-FFF2-40B4-BE49-F238E27FC236}">
                <a16:creationId xmlns:a16="http://schemas.microsoft.com/office/drawing/2014/main" id="{9150E500-1908-EB4C-BE51-4CD8CB03F450}"/>
              </a:ext>
            </a:extLst>
          </p:cNvPr>
          <p:cNvPicPr>
            <a:picLocks noChangeAspect="1"/>
          </p:cNvPicPr>
          <p:nvPr/>
        </p:nvPicPr>
        <p:blipFill>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Texturiz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37327"/>
            <a:ext cx="12192000" cy="6783345"/>
          </a:xfrm>
          <a:prstGeom prst="rect">
            <a:avLst/>
          </a:prstGeom>
          <a:ln>
            <a:noFill/>
          </a:ln>
          <a:effectLst>
            <a:softEdge rad="112500"/>
          </a:effectLst>
        </p:spPr>
      </p:pic>
    </p:spTree>
    <p:extLst>
      <p:ext uri="{BB962C8B-B14F-4D97-AF65-F5344CB8AC3E}">
        <p14:creationId xmlns:p14="http://schemas.microsoft.com/office/powerpoint/2010/main" val="3738201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51C6-3710-C9FC-59A8-5673513F185E}"/>
              </a:ext>
            </a:extLst>
          </p:cNvPr>
          <p:cNvSpPr>
            <a:spLocks noGrp="1"/>
          </p:cNvSpPr>
          <p:nvPr>
            <p:ph type="title"/>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b="1" u="sng" dirty="0">
                <a:latin typeface="+mn-lt"/>
              </a:rPr>
              <a:t>Criteria Used</a:t>
            </a:r>
          </a:p>
        </p:txBody>
      </p:sp>
      <p:sp>
        <p:nvSpPr>
          <p:cNvPr id="3" name="Content Placeholder 2">
            <a:extLst>
              <a:ext uri="{FF2B5EF4-FFF2-40B4-BE49-F238E27FC236}">
                <a16:creationId xmlns:a16="http://schemas.microsoft.com/office/drawing/2014/main" id="{CCBA26DC-5AD1-BFD9-1D23-303DBDE9A007}"/>
              </a:ext>
            </a:extLst>
          </p:cNvPr>
          <p:cNvSpPr>
            <a:spLocks noGrp="1"/>
          </p:cNvSpPr>
          <p:nvPr>
            <p:ph sz="half" idx="2"/>
          </p:nvPr>
        </p:nvSpPr>
        <p:spPr>
          <a:xfrm>
            <a:off x="836612" y="1690688"/>
            <a:ext cx="3059549" cy="4802186"/>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lnSpcReduction="20000"/>
          </a:bodyPr>
          <a:lstStyle/>
          <a:p>
            <a:pPr marL="0" indent="0">
              <a:buNone/>
            </a:pPr>
            <a:r>
              <a:rPr lang="en-IN" sz="2000" b="1" dirty="0"/>
              <a:t>Game Duration Category</a:t>
            </a:r>
          </a:p>
          <a:p>
            <a:pPr marL="0" indent="0">
              <a:buNone/>
            </a:pPr>
            <a:endParaRPr lang="en-IN" sz="2000" b="1" dirty="0"/>
          </a:p>
          <a:p>
            <a:pPr marL="0" indent="0">
              <a:buNone/>
            </a:pPr>
            <a:endParaRPr lang="en-IN" sz="2000" b="1" dirty="0"/>
          </a:p>
          <a:p>
            <a:pPr marL="0" indent="0">
              <a:buNone/>
            </a:pPr>
            <a:endParaRPr lang="en-IN" sz="2000" b="1" dirty="0"/>
          </a:p>
          <a:p>
            <a:pPr marL="0" indent="0">
              <a:buNone/>
            </a:pPr>
            <a:r>
              <a:rPr lang="en-IN" sz="2000" b="1" dirty="0"/>
              <a:t>Gaming Patterns</a:t>
            </a:r>
          </a:p>
          <a:p>
            <a:pPr marL="0" indent="0">
              <a:buNone/>
            </a:pPr>
            <a:endParaRPr lang="en-IN" sz="2000" b="1" dirty="0"/>
          </a:p>
          <a:p>
            <a:pPr marL="0" indent="0">
              <a:buNone/>
            </a:pPr>
            <a:endParaRPr lang="en-IN" sz="2000" b="1" dirty="0"/>
          </a:p>
          <a:p>
            <a:pPr marL="0" indent="0">
              <a:buNone/>
            </a:pPr>
            <a:endParaRPr lang="en-IN" sz="2000" b="1" dirty="0"/>
          </a:p>
          <a:p>
            <a:pPr marL="0" indent="0">
              <a:buNone/>
            </a:pPr>
            <a:r>
              <a:rPr lang="en-IN" sz="2000" b="1" dirty="0"/>
              <a:t>Stress Level Category</a:t>
            </a:r>
          </a:p>
          <a:p>
            <a:pPr marL="0" indent="0">
              <a:buNone/>
            </a:pPr>
            <a:endParaRPr lang="en-IN" sz="2000" b="1" dirty="0"/>
          </a:p>
          <a:p>
            <a:pPr marL="0" indent="0">
              <a:buNone/>
            </a:pPr>
            <a:endParaRPr lang="en-IN" sz="2000" b="1" dirty="0"/>
          </a:p>
          <a:p>
            <a:pPr marL="0" indent="0">
              <a:buNone/>
            </a:pPr>
            <a:endParaRPr lang="en-IN" sz="2000" b="1" dirty="0"/>
          </a:p>
          <a:p>
            <a:pPr marL="0" indent="0">
              <a:buNone/>
            </a:pPr>
            <a:r>
              <a:rPr lang="en-IN" sz="2000" b="1" dirty="0"/>
              <a:t>Jitter</a:t>
            </a:r>
          </a:p>
          <a:p>
            <a:pPr marL="0" indent="0">
              <a:buNone/>
            </a:pPr>
            <a:r>
              <a:rPr lang="en-IN" sz="2000" b="1" dirty="0"/>
              <a:t>Stress Level (Reversed Scale)</a:t>
            </a:r>
          </a:p>
          <a:p>
            <a:pPr marL="0" indent="0">
              <a:buNone/>
            </a:pPr>
            <a:endParaRPr lang="en-IN" dirty="0"/>
          </a:p>
        </p:txBody>
      </p:sp>
      <p:sp>
        <p:nvSpPr>
          <p:cNvPr id="4" name="Content Placeholder 3">
            <a:extLst>
              <a:ext uri="{FF2B5EF4-FFF2-40B4-BE49-F238E27FC236}">
                <a16:creationId xmlns:a16="http://schemas.microsoft.com/office/drawing/2014/main" id="{6B67268B-7074-4FFA-9EF6-61242D2D46D1}"/>
              </a:ext>
            </a:extLst>
          </p:cNvPr>
          <p:cNvSpPr>
            <a:spLocks noGrp="1"/>
          </p:cNvSpPr>
          <p:nvPr>
            <p:ph sz="quarter" idx="4"/>
          </p:nvPr>
        </p:nvSpPr>
        <p:spPr>
          <a:xfrm>
            <a:off x="3804745" y="1690687"/>
            <a:ext cx="7547467" cy="4802187"/>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lnSpcReduction="20000"/>
          </a:bodyPr>
          <a:lstStyle/>
          <a:p>
            <a:pPr marL="0" indent="0" algn="just">
              <a:buNone/>
            </a:pPr>
            <a:r>
              <a:rPr lang="en-US" sz="2000" b="1" dirty="0"/>
              <a:t>: IF ([Daily Gaming Hours])&lt;=1 THEN "low gaming“ </a:t>
            </a:r>
          </a:p>
          <a:p>
            <a:pPr marL="0" indent="0" algn="just">
              <a:buNone/>
            </a:pPr>
            <a:r>
              <a:rPr lang="en-US" sz="2000" b="1" dirty="0"/>
              <a:t>  ELSEIF ([Daily Gaming Hours])&lt;=3 THEN“ moderate gaming“ </a:t>
            </a:r>
          </a:p>
          <a:p>
            <a:pPr marL="0" indent="0" algn="just">
              <a:buNone/>
            </a:pPr>
            <a:r>
              <a:rPr lang="en-US" sz="2000" b="1" dirty="0"/>
              <a:t>  ELSE "high gaming“</a:t>
            </a:r>
          </a:p>
          <a:p>
            <a:pPr marL="0" indent="0" algn="just">
              <a:buNone/>
            </a:pPr>
            <a:r>
              <a:rPr lang="en-US" sz="2000" b="1" dirty="0"/>
              <a:t>  END</a:t>
            </a:r>
          </a:p>
          <a:p>
            <a:pPr marL="0" indent="0" algn="just">
              <a:buNone/>
            </a:pPr>
            <a:r>
              <a:rPr lang="en-US" sz="2000" b="1" dirty="0"/>
              <a:t>: IF ([Weekly Gaming Hours])&lt;5 THEN "casual"</a:t>
            </a:r>
          </a:p>
          <a:p>
            <a:pPr marL="0" indent="0" algn="just">
              <a:buNone/>
            </a:pPr>
            <a:r>
              <a:rPr lang="en-US" sz="2000" b="1" dirty="0"/>
              <a:t>  ELSEIF ([Weekly Gaming Hours])&lt;=15 THEN "moderate"</a:t>
            </a:r>
          </a:p>
          <a:p>
            <a:pPr marL="0" indent="0" algn="just">
              <a:buNone/>
            </a:pPr>
            <a:r>
              <a:rPr lang="en-US" sz="2000" b="1" dirty="0"/>
              <a:t>  ELSE "heavy"</a:t>
            </a:r>
          </a:p>
          <a:p>
            <a:pPr marL="0" indent="0" algn="just">
              <a:buNone/>
            </a:pPr>
            <a:r>
              <a:rPr lang="en-US" sz="2000" b="1" dirty="0"/>
              <a:t>  END</a:t>
            </a:r>
          </a:p>
          <a:p>
            <a:pPr marL="0" indent="0" algn="just">
              <a:buNone/>
            </a:pPr>
            <a:r>
              <a:rPr lang="en-US" sz="2000" b="1" dirty="0"/>
              <a:t>: IF ([Stress Level])&lt;=3 THEN "low"</a:t>
            </a:r>
          </a:p>
          <a:p>
            <a:pPr marL="0" indent="0" algn="just">
              <a:buNone/>
            </a:pPr>
            <a:r>
              <a:rPr lang="en-US" sz="2000" b="1" dirty="0"/>
              <a:t>  ELSEIF ([Stress Level])&lt;=6 THEN "medium"</a:t>
            </a:r>
          </a:p>
          <a:p>
            <a:pPr marL="0" indent="0" algn="just">
              <a:buNone/>
            </a:pPr>
            <a:r>
              <a:rPr lang="en-US" sz="2000" b="1" dirty="0"/>
              <a:t>  ELSE "high"</a:t>
            </a:r>
          </a:p>
          <a:p>
            <a:pPr marL="0" indent="0" algn="just">
              <a:buNone/>
            </a:pPr>
            <a:r>
              <a:rPr lang="en-US" sz="2000" b="1" dirty="0"/>
              <a:t>  END</a:t>
            </a:r>
          </a:p>
          <a:p>
            <a:pPr marL="0" indent="0" algn="just">
              <a:buNone/>
            </a:pPr>
            <a:r>
              <a:rPr lang="en-US" sz="2000" b="1" dirty="0"/>
              <a:t>: (RANDOM() - 0.5) * 0.3</a:t>
            </a:r>
          </a:p>
          <a:p>
            <a:pPr marL="0" indent="0" algn="just">
              <a:buNone/>
            </a:pPr>
            <a:r>
              <a:rPr lang="en-US" sz="2000" b="1" dirty="0"/>
              <a:t>: -[Stress Level]</a:t>
            </a:r>
            <a:endParaRPr lang="en-IN" sz="2000" b="1" dirty="0"/>
          </a:p>
        </p:txBody>
      </p:sp>
      <p:pic>
        <p:nvPicPr>
          <p:cNvPr id="10" name="Picture 9">
            <a:extLst>
              <a:ext uri="{FF2B5EF4-FFF2-40B4-BE49-F238E27FC236}">
                <a16:creationId xmlns:a16="http://schemas.microsoft.com/office/drawing/2014/main" id="{55513BEF-7A5F-FEA9-DB24-3CD9460D022C}"/>
              </a:ext>
            </a:extLst>
          </p:cNvPr>
          <p:cNvPicPr>
            <a:picLocks noChangeAspect="1"/>
          </p:cNvPicPr>
          <p:nvPr/>
        </p:nvPicPr>
        <p:blipFill>
          <a:blip r:embed="rId2">
            <a:alphaModFix amt="50000"/>
            <a:duotone>
              <a:schemeClr val="accent2">
                <a:shade val="45000"/>
                <a:satMod val="135000"/>
              </a:schemeClr>
              <a:prstClr val="white"/>
            </a:duotone>
            <a:extLst>
              <a:ext uri="{BEBA8EAE-BF5A-486C-A8C5-ECC9F3942E4B}">
                <a14:imgProps xmlns:a14="http://schemas.microsoft.com/office/drawing/2010/main">
                  <a14:imgLayer r:embed="rId3">
                    <a14:imgEffect>
                      <a14:artisticTexturizer/>
                    </a14:imgEffect>
                    <a14:imgEffect>
                      <a14:sharpenSoften amount="250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7189076"/>
          </a:xfrm>
          <a:prstGeom prst="rect">
            <a:avLst/>
          </a:prstGeom>
          <a:ln>
            <a:noFill/>
          </a:ln>
          <a:effectLst>
            <a:softEdge rad="112500"/>
          </a:effectLst>
        </p:spPr>
      </p:pic>
    </p:spTree>
    <p:extLst>
      <p:ext uri="{BB962C8B-B14F-4D97-AF65-F5344CB8AC3E}">
        <p14:creationId xmlns:p14="http://schemas.microsoft.com/office/powerpoint/2010/main" val="172269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8110-BBC8-BCCA-45DF-E5797A55EBF0}"/>
              </a:ext>
            </a:extLst>
          </p:cNvPr>
          <p:cNvSpPr>
            <a:spLocks noGrp="1"/>
          </p:cNvSpPr>
          <p:nvPr>
            <p:ph type="title"/>
          </p:nvPr>
        </p:nvSpPr>
        <p:spPr>
          <a:xfrm>
            <a:off x="0" y="0"/>
            <a:ext cx="10515600" cy="475703"/>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US" sz="4000" b="1" u="sng" dirty="0"/>
              <a:t>Dashboard Design: Objectives and Visuals Used</a:t>
            </a:r>
            <a:endParaRPr lang="en-IN" sz="4000" b="1" u="sng" dirty="0"/>
          </a:p>
        </p:txBody>
      </p:sp>
      <p:sp>
        <p:nvSpPr>
          <p:cNvPr id="3" name="Content Placeholder 2">
            <a:extLst>
              <a:ext uri="{FF2B5EF4-FFF2-40B4-BE49-F238E27FC236}">
                <a16:creationId xmlns:a16="http://schemas.microsoft.com/office/drawing/2014/main" id="{C4D14D68-84D9-00E1-5797-404F645BEAD8}"/>
              </a:ext>
            </a:extLst>
          </p:cNvPr>
          <p:cNvSpPr>
            <a:spLocks noGrp="1"/>
          </p:cNvSpPr>
          <p:nvPr>
            <p:ph idx="1"/>
          </p:nvPr>
        </p:nvSpPr>
        <p:spPr>
          <a:xfrm>
            <a:off x="0" y="475702"/>
            <a:ext cx="12192000" cy="6382297"/>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lnSpcReduction="10000"/>
          </a:bodyPr>
          <a:lstStyle/>
          <a:p>
            <a:r>
              <a:rPr lang="en-US" sz="2400" b="1" u="sng" dirty="0">
                <a:latin typeface="+mj-lt"/>
              </a:rPr>
              <a:t>Objective 1</a:t>
            </a:r>
            <a:r>
              <a:rPr lang="en-US" sz="2400" b="1" dirty="0">
                <a:latin typeface="+mj-lt"/>
              </a:rPr>
              <a:t>: Analyze the Impact of Gaming Duration on Productivity</a:t>
            </a:r>
          </a:p>
          <a:p>
            <a:pPr marL="0" indent="0">
              <a:buNone/>
            </a:pPr>
            <a:r>
              <a:rPr lang="en-US" sz="2400" b="1" dirty="0">
                <a:latin typeface="+mj-lt"/>
              </a:rPr>
              <a:t>Purpose: Understand how low, moderate, and high gaming affect productivity.</a:t>
            </a:r>
          </a:p>
          <a:p>
            <a:pPr marL="0" indent="0">
              <a:buNone/>
            </a:pPr>
            <a:r>
              <a:rPr lang="en-US" sz="2400" b="1" dirty="0">
                <a:latin typeface="+mj-lt"/>
              </a:rPr>
              <a:t>Bar Chart is u</a:t>
            </a:r>
            <a:r>
              <a:rPr lang="en-US" sz="2400" b="1" dirty="0"/>
              <a:t>sed to compare average productivity across gaming groups</a:t>
            </a:r>
            <a:endParaRPr lang="en-US" sz="2400" b="1" u="sng" dirty="0"/>
          </a:p>
          <a:p>
            <a:r>
              <a:rPr lang="en-US" sz="2400" b="1" u="sng" dirty="0"/>
              <a:t>Objective 2</a:t>
            </a:r>
            <a:r>
              <a:rPr lang="en-US" sz="2400" b="1" dirty="0"/>
              <a:t>: Analyze the Effect of Gaming Habits on Sleep Patterns</a:t>
            </a:r>
          </a:p>
          <a:p>
            <a:pPr marL="0" indent="0">
              <a:buNone/>
            </a:pPr>
            <a:r>
              <a:rPr lang="en-US" sz="2400" b="1" dirty="0"/>
              <a:t>Purpose: Understand how gaming affects sleep duration.</a:t>
            </a:r>
          </a:p>
          <a:p>
            <a:pPr marL="0" indent="0">
              <a:buNone/>
            </a:pPr>
            <a:r>
              <a:rPr lang="en-US" sz="2400" b="1" dirty="0"/>
              <a:t>Box Plot is used to analyze </a:t>
            </a:r>
            <a:r>
              <a:rPr lang="en-US" sz="2400" b="1" i="1" dirty="0"/>
              <a:t>sleep hours by gaming duration category</a:t>
            </a:r>
            <a:endParaRPr lang="en-US" sz="2400" b="1" i="1" u="sng" dirty="0"/>
          </a:p>
          <a:p>
            <a:r>
              <a:rPr lang="en-IN" sz="2400" b="1" u="sng" dirty="0"/>
              <a:t>Objective 3</a:t>
            </a:r>
            <a:r>
              <a:rPr lang="en-IN" sz="2400" b="1" dirty="0"/>
              <a:t>: Examine the Relationship Between Gaming Habits, Stress, and Focus</a:t>
            </a:r>
          </a:p>
          <a:p>
            <a:pPr marL="0" indent="0">
              <a:buNone/>
            </a:pPr>
            <a:r>
              <a:rPr lang="en-IN" sz="2400" b="1" dirty="0"/>
              <a:t>Purpose: Identify how gaming intensity impacts mental well-being.</a:t>
            </a:r>
          </a:p>
          <a:p>
            <a:pPr marL="0" indent="0">
              <a:buNone/>
            </a:pPr>
            <a:r>
              <a:rPr lang="en-IN" sz="2400" b="1" dirty="0"/>
              <a:t>Scatter Plot is used to compare patterns across groups clearly.</a:t>
            </a:r>
            <a:endParaRPr lang="en-IN" sz="2400" b="1" u="sng" dirty="0"/>
          </a:p>
          <a:p>
            <a:r>
              <a:rPr lang="en-US" sz="2400" b="1" u="sng" dirty="0"/>
              <a:t>Objective 4</a:t>
            </a:r>
            <a:r>
              <a:rPr lang="en-US" sz="2400" b="1" dirty="0"/>
              <a:t>: Compare Overall Performance Outcomes Across Gaming Patterns</a:t>
            </a:r>
          </a:p>
          <a:p>
            <a:pPr marL="0" indent="0">
              <a:buNone/>
            </a:pPr>
            <a:r>
              <a:rPr lang="en-US" sz="2400" b="1" dirty="0"/>
              <a:t>Purpose:multiple performance metrics together.</a:t>
            </a:r>
          </a:p>
          <a:p>
            <a:pPr marL="0" indent="0">
              <a:buNone/>
            </a:pPr>
            <a:r>
              <a:rPr lang="en-US" sz="2400" b="1" dirty="0"/>
              <a:t>Highlight Table is used for the visual comparison of averages using size and color.</a:t>
            </a:r>
          </a:p>
          <a:p>
            <a:r>
              <a:rPr lang="en-IN" sz="2400" b="1" u="sng" dirty="0"/>
              <a:t>Objective 5</a:t>
            </a:r>
            <a:r>
              <a:rPr lang="en-IN" sz="2400" b="1" dirty="0"/>
              <a:t>: Identify Optimal Gaming Behaviour for Healthy Performance</a:t>
            </a:r>
          </a:p>
          <a:p>
            <a:pPr marL="0" indent="0">
              <a:buNone/>
            </a:pPr>
            <a:r>
              <a:rPr lang="en-IN" sz="2400" b="1" dirty="0"/>
              <a:t>Purpose: Recommend the healthiest gaming pattern</a:t>
            </a:r>
          </a:p>
          <a:p>
            <a:pPr marL="0" indent="0">
              <a:buNone/>
            </a:pPr>
            <a:r>
              <a:rPr lang="en-IN" sz="2400" b="1" dirty="0"/>
              <a:t>Heatmap is used and includes reversed stress scale.</a:t>
            </a:r>
          </a:p>
          <a:p>
            <a:pPr marL="0" indent="0">
              <a:buNone/>
            </a:pPr>
            <a:endParaRPr lang="en-US" sz="2200" b="1" dirty="0"/>
          </a:p>
          <a:p>
            <a:pPr marL="0" indent="0">
              <a:buNone/>
            </a:pPr>
            <a:endParaRPr lang="en-US" sz="5600" b="1" dirty="0"/>
          </a:p>
          <a:p>
            <a:pPr marL="0" indent="0">
              <a:buNone/>
            </a:pPr>
            <a:endParaRPr lang="en-US" sz="2200" b="1" dirty="0"/>
          </a:p>
          <a:p>
            <a:pPr marL="0" indent="0">
              <a:buNone/>
            </a:pPr>
            <a:endParaRPr lang="en-US" sz="2200" b="1" dirty="0"/>
          </a:p>
          <a:p>
            <a:pPr marL="0" indent="0">
              <a:buNone/>
            </a:pPr>
            <a:endParaRPr lang="en-IN" dirty="0"/>
          </a:p>
        </p:txBody>
      </p:sp>
      <p:pic>
        <p:nvPicPr>
          <p:cNvPr id="5" name="Picture 4">
            <a:extLst>
              <a:ext uri="{FF2B5EF4-FFF2-40B4-BE49-F238E27FC236}">
                <a16:creationId xmlns:a16="http://schemas.microsoft.com/office/drawing/2014/main" id="{1F8F17A1-4A44-BFCB-6440-A972A66D28B4}"/>
              </a:ext>
            </a:extLst>
          </p:cNvPr>
          <p:cNvPicPr>
            <a:picLocks noChangeAspect="1"/>
          </p:cNvPicPr>
          <p:nvPr/>
        </p:nvPicPr>
        <p:blipFill>
          <a:blip r:embed="rId2">
            <a:alphaModFix amt="50000"/>
            <a:duotone>
              <a:schemeClr val="accent2">
                <a:shade val="45000"/>
                <a:satMod val="135000"/>
              </a:schemeClr>
              <a:prstClr val="white"/>
            </a:duotone>
            <a:extLst>
              <a:ext uri="{BEBA8EAE-BF5A-486C-A8C5-ECC9F3942E4B}">
                <a14:imgProps xmlns:a14="http://schemas.microsoft.com/office/drawing/2010/main">
                  <a14:imgLayer r:embed="rId3">
                    <a14:imgEffect>
                      <a14:artisticTexturiz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softEdge rad="112500"/>
          </a:effectLst>
        </p:spPr>
      </p:pic>
    </p:spTree>
    <p:extLst>
      <p:ext uri="{BB962C8B-B14F-4D97-AF65-F5344CB8AC3E}">
        <p14:creationId xmlns:p14="http://schemas.microsoft.com/office/powerpoint/2010/main" val="61805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C69C-00E0-9438-4524-44414148721E}"/>
              </a:ext>
            </a:extLst>
          </p:cNvPr>
          <p:cNvSpPr>
            <a:spLocks noGrp="1"/>
          </p:cNvSpPr>
          <p:nvPr>
            <p:ph type="title"/>
          </p:nvPr>
        </p:nvSpPr>
        <p:spPr>
          <a:xfrm>
            <a:off x="0" y="58190"/>
            <a:ext cx="10515600" cy="622847"/>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IN" b="1" u="sng" dirty="0"/>
              <a:t>Dashboard</a:t>
            </a:r>
          </a:p>
        </p:txBody>
      </p:sp>
      <p:pic>
        <p:nvPicPr>
          <p:cNvPr id="5" name="Content Placeholder 4">
            <a:extLst>
              <a:ext uri="{FF2B5EF4-FFF2-40B4-BE49-F238E27FC236}">
                <a16:creationId xmlns:a16="http://schemas.microsoft.com/office/drawing/2014/main" id="{522FC0D8-1CCA-3E56-2E79-7778512820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38" y="681037"/>
            <a:ext cx="12161323" cy="6176963"/>
          </a:xfrm>
        </p:spPr>
      </p:pic>
      <p:pic>
        <p:nvPicPr>
          <p:cNvPr id="7" name="Picture 6">
            <a:extLst>
              <a:ext uri="{FF2B5EF4-FFF2-40B4-BE49-F238E27FC236}">
                <a16:creationId xmlns:a16="http://schemas.microsoft.com/office/drawing/2014/main" id="{6549C5D8-6CE7-A858-1786-D21F031781DC}"/>
              </a:ext>
            </a:extLst>
          </p:cNvPr>
          <p:cNvPicPr>
            <a:picLocks noChangeAspect="1"/>
          </p:cNvPicPr>
          <p:nvPr/>
        </p:nvPicPr>
        <p:blipFill>
          <a:blip r:embed="rId3">
            <a:alphaModFix amt="35000"/>
            <a:duotone>
              <a:schemeClr val="accent2">
                <a:shade val="45000"/>
                <a:satMod val="135000"/>
              </a:schemeClr>
              <a:prstClr val="white"/>
            </a:duotone>
            <a:extLst>
              <a:ext uri="{BEBA8EAE-BF5A-486C-A8C5-ECC9F3942E4B}">
                <a14:imgProps xmlns:a14="http://schemas.microsoft.com/office/drawing/2010/main">
                  <a14:imgLayer r:embed="rId4">
                    <a14:imgEffect>
                      <a14:artisticTexturiz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76661" cy="6858000"/>
          </a:xfrm>
          <a:prstGeom prst="rect">
            <a:avLst/>
          </a:prstGeom>
          <a:ln>
            <a:noFill/>
          </a:ln>
          <a:effectLst>
            <a:softEdge rad="112500"/>
          </a:effectLst>
        </p:spPr>
      </p:pic>
    </p:spTree>
    <p:extLst>
      <p:ext uri="{BB962C8B-B14F-4D97-AF65-F5344CB8AC3E}">
        <p14:creationId xmlns:p14="http://schemas.microsoft.com/office/powerpoint/2010/main" val="1312483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18E3-5136-B323-D178-7B1207862518}"/>
              </a:ext>
            </a:extLst>
          </p:cNvPr>
          <p:cNvSpPr>
            <a:spLocks noGrp="1"/>
          </p:cNvSpPr>
          <p:nvPr>
            <p:ph type="title"/>
          </p:nvPr>
        </p:nvSpPr>
        <p:spPr>
          <a:xfrm>
            <a:off x="0" y="0"/>
            <a:ext cx="10515600" cy="987972"/>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IN" b="1" u="sng" dirty="0"/>
              <a:t>Conclusions</a:t>
            </a:r>
            <a:endParaRPr lang="en-IN" b="1" dirty="0"/>
          </a:p>
        </p:txBody>
      </p:sp>
      <p:sp>
        <p:nvSpPr>
          <p:cNvPr id="3" name="Content Placeholder 2">
            <a:extLst>
              <a:ext uri="{FF2B5EF4-FFF2-40B4-BE49-F238E27FC236}">
                <a16:creationId xmlns:a16="http://schemas.microsoft.com/office/drawing/2014/main" id="{B9FD9EC1-613C-B275-7D8E-184B4BDE2EFA}"/>
              </a:ext>
            </a:extLst>
          </p:cNvPr>
          <p:cNvSpPr>
            <a:spLocks noGrp="1"/>
          </p:cNvSpPr>
          <p:nvPr>
            <p:ph idx="1"/>
          </p:nvPr>
        </p:nvSpPr>
        <p:spPr>
          <a:xfrm>
            <a:off x="0" y="987972"/>
            <a:ext cx="10515600" cy="5870028"/>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algn="just"/>
            <a:r>
              <a:rPr lang="en-IN" b="1" u="sng" dirty="0"/>
              <a:t>Gaming Duration vs Productivity</a:t>
            </a:r>
          </a:p>
          <a:p>
            <a:pPr marL="0" indent="0" algn="just">
              <a:buNone/>
            </a:pPr>
            <a:r>
              <a:rPr lang="en-US" b="1" dirty="0"/>
              <a:t>Users with moderate gaming duration show the best average productivity score compared to high and low gaming.</a:t>
            </a:r>
          </a:p>
          <a:p>
            <a:pPr marL="0" indent="0" algn="just">
              <a:buNone/>
            </a:pPr>
            <a:r>
              <a:rPr lang="en-IN" b="1" u="sng" dirty="0"/>
              <a:t>*</a:t>
            </a:r>
            <a:r>
              <a:rPr lang="en-US" b="1" i="1" dirty="0">
                <a:ln w="0"/>
                <a:effectLst>
                  <a:outerShdw blurRad="38100" dist="19050" dir="2700000" algn="tl" rotWithShape="0">
                    <a:schemeClr val="dk1">
                      <a:alpha val="40000"/>
                    </a:schemeClr>
                  </a:outerShdw>
                </a:effectLst>
              </a:rPr>
              <a:t>Balanced gaming habits appear to support optimal productivity, while both extremes—too little or too much gaming—are associated with slightly lower performance.</a:t>
            </a:r>
          </a:p>
          <a:p>
            <a:r>
              <a:rPr lang="en-US" b="1" u="sng" dirty="0"/>
              <a:t>Evaluate the effect of gaming habits on sleep patterns</a:t>
            </a:r>
          </a:p>
          <a:p>
            <a:pPr marL="0" indent="0">
              <a:buNone/>
            </a:pPr>
            <a:r>
              <a:rPr lang="en-US" altLang="en-US" b="1" dirty="0"/>
              <a:t>Moderate gaming and low gaming groups show slightly higher median sleep hours compared to high gaming.</a:t>
            </a:r>
          </a:p>
          <a:p>
            <a:pPr marL="0" indent="0">
              <a:buNone/>
            </a:pPr>
            <a:r>
              <a:rPr lang="en-US" b="1" i="1" dirty="0"/>
              <a:t>*</a:t>
            </a:r>
            <a:r>
              <a:rPr lang="en-US" b="1" i="1" dirty="0">
                <a:effectLst>
                  <a:outerShdw blurRad="38100" dist="38100" dir="2700000" algn="tl">
                    <a:srgbClr val="000000">
                      <a:alpha val="43137"/>
                    </a:srgbClr>
                  </a:outerShdw>
                </a:effectLst>
              </a:rPr>
              <a:t>Moderate and low gaming habits are associated with healthier and more consistent sleep patterns, while high gaming correlates with reduced and irregular sleep duration.</a:t>
            </a:r>
          </a:p>
          <a:p>
            <a:pPr marL="0" indent="0">
              <a:buNone/>
            </a:pPr>
            <a:endParaRPr lang="en-IN" b="1" dirty="0"/>
          </a:p>
        </p:txBody>
      </p:sp>
      <p:pic>
        <p:nvPicPr>
          <p:cNvPr id="6" name="Picture 5">
            <a:extLst>
              <a:ext uri="{FF2B5EF4-FFF2-40B4-BE49-F238E27FC236}">
                <a16:creationId xmlns:a16="http://schemas.microsoft.com/office/drawing/2014/main" id="{9B9C10B8-9408-D982-EBDA-ED3C2060358B}"/>
              </a:ext>
            </a:extLst>
          </p:cNvPr>
          <p:cNvPicPr>
            <a:picLocks noChangeAspect="1"/>
          </p:cNvPicPr>
          <p:nvPr/>
        </p:nvPicPr>
        <p:blipFill>
          <a:blip r:embed="rId2">
            <a:alphaModFix amt="50000"/>
            <a:duotone>
              <a:schemeClr val="accent2">
                <a:shade val="45000"/>
                <a:satMod val="135000"/>
              </a:schemeClr>
              <a:prstClr val="white"/>
            </a:duotone>
            <a:extLst>
              <a:ext uri="{BEBA8EAE-BF5A-486C-A8C5-ECC9F3942E4B}">
                <a14:imgProps xmlns:a14="http://schemas.microsoft.com/office/drawing/2010/main">
                  <a14:imgLayer r:embed="rId3">
                    <a14:imgEffect>
                      <a14:artisticTexturiz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92996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337B3-143E-54FF-C71C-547EF709FEF7}"/>
              </a:ext>
            </a:extLst>
          </p:cNvPr>
          <p:cNvSpPr>
            <a:spLocks noGrp="1"/>
          </p:cNvSpPr>
          <p:nvPr>
            <p:ph type="title"/>
          </p:nvPr>
        </p:nvSpPr>
        <p:spPr>
          <a:xfrm>
            <a:off x="0" y="385379"/>
            <a:ext cx="10515600" cy="591316"/>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pPr marL="457200" indent="-457200">
              <a:buFont typeface="Arial" panose="020B0604020202020204" pitchFamily="34" charset="0"/>
              <a:buChar char="•"/>
            </a:pPr>
            <a:r>
              <a:rPr lang="en-US" sz="2800" b="1" u="sng" dirty="0">
                <a:latin typeface="+mn-lt"/>
              </a:rPr>
              <a:t>To assess the impact of gaming on stress and focus level</a:t>
            </a:r>
            <a:endParaRPr lang="en-IN" sz="2800" b="1" u="sng" dirty="0">
              <a:latin typeface="+mn-lt"/>
            </a:endParaRPr>
          </a:p>
        </p:txBody>
      </p:sp>
      <p:sp>
        <p:nvSpPr>
          <p:cNvPr id="3" name="Content Placeholder 2">
            <a:extLst>
              <a:ext uri="{FF2B5EF4-FFF2-40B4-BE49-F238E27FC236}">
                <a16:creationId xmlns:a16="http://schemas.microsoft.com/office/drawing/2014/main" id="{41FCC8B9-58F5-2307-F46B-A32DF7B19128}"/>
              </a:ext>
            </a:extLst>
          </p:cNvPr>
          <p:cNvSpPr>
            <a:spLocks noGrp="1"/>
          </p:cNvSpPr>
          <p:nvPr>
            <p:ph idx="1"/>
          </p:nvPr>
        </p:nvSpPr>
        <p:spPr>
          <a:xfrm>
            <a:off x="0" y="976695"/>
            <a:ext cx="10515600" cy="5881305"/>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a:bodyPr>
          <a:lstStyle/>
          <a:p>
            <a:pPr marL="0" indent="0" algn="just">
              <a:buNone/>
            </a:pPr>
            <a:r>
              <a:rPr lang="en-US" b="1" dirty="0"/>
              <a:t>Moderate gaming is associated with higher and more consistent focus levels while high gaming correlates with increased stress and reduced focus consistency.</a:t>
            </a:r>
          </a:p>
          <a:p>
            <a:pPr marL="0" indent="0" algn="just">
              <a:buNone/>
            </a:pPr>
            <a:r>
              <a:rPr lang="en-US" b="1" i="1" dirty="0"/>
              <a:t>*</a:t>
            </a:r>
            <a:r>
              <a:rPr lang="en-US" b="1" i="1" dirty="0">
                <a:effectLst>
                  <a:outerShdw blurRad="38100" dist="38100" dir="2700000" algn="tl">
                    <a:srgbClr val="000000">
                      <a:alpha val="43137"/>
                    </a:srgbClr>
                  </a:outerShdw>
                </a:effectLst>
              </a:rPr>
              <a:t>The visualization shows that moderate gaming is associated with higher focus levels and lower stress, while excessive gaming leads to elevated stress and greater variability in focus. This suggests that balanced gaming habits support healthier cognitive performance.</a:t>
            </a:r>
          </a:p>
          <a:p>
            <a:pPr algn="just"/>
            <a:r>
              <a:rPr lang="en-US" b="1" u="sng" dirty="0"/>
              <a:t>Comparison of Performance Indicators Across Gaming Patterns</a:t>
            </a:r>
          </a:p>
          <a:p>
            <a:pPr marL="0" indent="0" algn="just">
              <a:buNone/>
            </a:pPr>
            <a:r>
              <a:rPr lang="en-US" b="1" dirty="0"/>
              <a:t>Moderate gaming delivers the best balance between focus, productivity, and sleep than heavy and casual gaming.</a:t>
            </a:r>
          </a:p>
          <a:p>
            <a:pPr marL="0" indent="0" algn="just">
              <a:buNone/>
            </a:pPr>
            <a:r>
              <a:rPr lang="en-US" b="1" i="1" dirty="0"/>
              <a:t>*</a:t>
            </a:r>
            <a:r>
              <a:rPr lang="en-US" b="1" i="1" dirty="0">
                <a:effectLst>
                  <a:outerShdw blurRad="38100" dist="38100" dir="2700000" algn="tl">
                    <a:srgbClr val="000000">
                      <a:alpha val="43137"/>
                    </a:srgbClr>
                  </a:outerShdw>
                </a:effectLst>
              </a:rPr>
              <a:t>This comparison shows that moderate gaming achieves the best balance across focus, productivity, and sleep, while heavy gaming slightly impacts focus and productivity. Casual gaming maintains productivity but shows lower focus and sleep duration.</a:t>
            </a:r>
          </a:p>
          <a:p>
            <a:pPr marL="0" indent="0" algn="just">
              <a:buNone/>
            </a:pPr>
            <a:endParaRPr lang="en-US" b="1" dirty="0"/>
          </a:p>
          <a:p>
            <a:pPr marL="0" indent="0" algn="just">
              <a:buNone/>
            </a:pPr>
            <a:endParaRPr lang="en-US" b="1" dirty="0"/>
          </a:p>
          <a:p>
            <a:pPr algn="just"/>
            <a:endParaRPr lang="en-US" b="1" u="sng" dirty="0"/>
          </a:p>
          <a:p>
            <a:pPr marL="0" indent="0" algn="just">
              <a:buNone/>
            </a:pPr>
            <a:endParaRPr lang="en-US" b="1" u="sng" dirty="0"/>
          </a:p>
          <a:p>
            <a:pPr algn="just"/>
            <a:endParaRPr lang="en-US" b="1" i="1" dirty="0"/>
          </a:p>
          <a:p>
            <a:pPr marL="0" lvl="0" indent="0" eaLnBrk="0" fontAlgn="base" hangingPunct="0">
              <a:lnSpc>
                <a:spcPct val="100000"/>
              </a:lnSpc>
              <a:spcBef>
                <a:spcPct val="0"/>
              </a:spcBef>
              <a:spcAft>
                <a:spcPct val="0"/>
              </a:spcAft>
              <a:buNone/>
            </a:pPr>
            <a:endParaRPr lang="en-US" altLang="en-US" dirty="0">
              <a:latin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C820FA50-9473-7B5A-5425-EC815303B22B}"/>
              </a:ext>
            </a:extLst>
          </p:cNvPr>
          <p:cNvPicPr>
            <a:picLocks noChangeAspect="1"/>
          </p:cNvPicPr>
          <p:nvPr/>
        </p:nvPicPr>
        <p:blipFill>
          <a:blip r:embed="rId2">
            <a:alphaModFix amt="50000"/>
            <a:duotone>
              <a:schemeClr val="accent2">
                <a:shade val="45000"/>
                <a:satMod val="135000"/>
              </a:schemeClr>
              <a:prstClr val="white"/>
            </a:duotone>
            <a:extLst>
              <a:ext uri="{BEBA8EAE-BF5A-486C-A8C5-ECC9F3942E4B}">
                <a14:imgProps xmlns:a14="http://schemas.microsoft.com/office/drawing/2010/main">
                  <a14:imgLayer r:embed="rId3">
                    <a14:imgEffect>
                      <a14:artisticTexturiz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352376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841</TotalTime>
  <Words>808</Words>
  <Application>Microsoft Office PowerPoint</Application>
  <PresentationFormat>Widescreen</PresentationFormat>
  <Paragraphs>92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Bahnschrift SemiBold</vt:lpstr>
      <vt:lpstr>Office Theme</vt:lpstr>
      <vt:lpstr>Game Time vs Productivity: Analyzing the Impact of Gaming Habits on Performance -Tableau Project</vt:lpstr>
      <vt:lpstr>Introduction</vt:lpstr>
      <vt:lpstr>Objectives</vt:lpstr>
      <vt:lpstr>Dataset</vt:lpstr>
      <vt:lpstr>Criteria Used</vt:lpstr>
      <vt:lpstr>Dashboard Design: Objectives and Visuals Used</vt:lpstr>
      <vt:lpstr>Dashboard</vt:lpstr>
      <vt:lpstr>Conclusions</vt:lpstr>
      <vt:lpstr>To assess the impact of gaming on stress and focus level</vt:lpstr>
      <vt:lpstr>Optimal Gaming Behaviors for Healthy Performance</vt:lpstr>
      <vt:lpstr>Suggestions</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Libin shibhu</dc:creator>
  <cp:lastModifiedBy>Libin shibhu</cp:lastModifiedBy>
  <cp:revision>10</cp:revision>
  <dcterms:created xsi:type="dcterms:W3CDTF">2026-01-05T13:44:38Z</dcterms:created>
  <dcterms:modified xsi:type="dcterms:W3CDTF">2026-02-02T16:32:15Z</dcterms:modified>
</cp:coreProperties>
</file>